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3" Type="http://schemas.openxmlformats.org/officeDocument/2006/relationships/viewProps" Target="viewProps.xml" /><Relationship Id="rId12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5" Type="http://schemas.openxmlformats.org/officeDocument/2006/relationships/tableStyles" Target="tableStyles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Logistic Regression: A Key Tool in Predictive Analytics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br/>
            <a:br/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Logistic Regression is a powerful yet simple algorithm for classification.</a:t>
            </a:r>
          </a:p>
          <a:p>
            <a:pPr lvl="0"/>
            <a:r>
              <a:rPr/>
              <a:t>It is based on probabilistic models and interpretable outputs.</a:t>
            </a:r>
          </a:p>
          <a:p>
            <a:pPr lvl="0"/>
            <a:r>
              <a:rPr/>
              <a:t>Widely used in various fields due to its effectiveness.</a:t>
            </a:r>
          </a:p>
          <a:p>
            <a:pPr lvl="0"/>
            <a:r>
              <a:rPr/>
              <a:t>Ensure proper feature scaling and handle class imbalance for best results.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Topics Covered:</a:t>
            </a:r>
          </a:p>
          <a:p>
            <a:pPr lvl="1"/>
            <a:r>
              <a:rPr/>
              <a:t>What is Logistic Regression?</a:t>
            </a:r>
          </a:p>
          <a:p>
            <a:pPr lvl="1"/>
            <a:r>
              <a:rPr/>
              <a:t>Applications</a:t>
            </a:r>
          </a:p>
          <a:p>
            <a:pPr lvl="1"/>
            <a:r>
              <a:rPr/>
              <a:t>Key Mathematics</a:t>
            </a:r>
          </a:p>
          <a:p>
            <a:pPr lvl="1"/>
            <a:r>
              <a:rPr/>
              <a:t>Model Evaluation</a:t>
            </a:r>
          </a:p>
          <a:p>
            <a:pPr lvl="1"/>
            <a:r>
              <a:rPr/>
              <a:t>Practical Considerations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What is Logistic Regression?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Logistic Regression is a supervised learning algorithm used for classification tasks.</a:t>
            </a:r>
          </a:p>
          <a:p>
            <a:pPr lvl="0"/>
            <a:r>
              <a:rPr b="1"/>
              <a:t>Key Idea:</a:t>
            </a:r>
            <a:r>
              <a:rPr/>
              <a:t> Models the probability that an observation belongs to a specific class.</a:t>
            </a:r>
          </a:p>
          <a:p>
            <a:pPr lvl="0"/>
            <a:r>
              <a:rPr b="1"/>
              <a:t>Types of Outputs:</a:t>
            </a:r>
          </a:p>
          <a:p>
            <a:pPr lvl="1"/>
            <a:r>
              <a:rPr/>
              <a:t>Binary (e.g., yes/no, 0/1)</a:t>
            </a:r>
          </a:p>
          <a:p>
            <a:pPr lvl="1"/>
            <a:r>
              <a:rPr/>
              <a:t>Multinomial (e.g., one of many categories)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Applications of 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Examples:</a:t>
            </a:r>
          </a:p>
          <a:p>
            <a:pPr lvl="1"/>
            <a:r>
              <a:rPr/>
              <a:t>Medical diagnosis (e.g., disease prediction)</a:t>
            </a:r>
          </a:p>
          <a:p>
            <a:pPr lvl="1"/>
            <a:r>
              <a:rPr/>
              <a:t>Spam email detection</a:t>
            </a:r>
          </a:p>
          <a:p>
            <a:pPr lvl="1"/>
            <a:r>
              <a:rPr/>
              <a:t>Customer churn analysis</a:t>
            </a:r>
          </a:p>
          <a:p>
            <a:pPr lvl="1"/>
            <a:r>
              <a:rPr/>
              <a:t>Credit risk assessment</a:t>
            </a:r>
          </a:p>
          <a:p>
            <a:pPr lvl="0"/>
            <a:r>
              <a:rPr b="1"/>
              <a:t>Why Use It?</a:t>
            </a:r>
          </a:p>
          <a:p>
            <a:pPr lvl="1"/>
            <a:r>
              <a:rPr/>
              <a:t>Simplicity and interpretability.</a:t>
            </a:r>
          </a:p>
          <a:p>
            <a:pPr lvl="1"/>
            <a:r>
              <a:rPr/>
              <a:t>Widely applicable to classification problems.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Logistic Function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/>
                  <a:t>The logistic function maps any real-valued number to the range (0, 1).</a:t>
                </a:r>
              </a:p>
              <a:p>
                <a:pPr lvl="0"/>
                <a:r>
                  <a:rPr b="1"/>
                  <a:t>Equation: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σ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z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1</m:t>
                          </m:r>
                        </m:num>
                        <m:den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sSup>
                            <m:e>
                              <m:r>
                                <m:t>e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z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</a:p>
              <a:p>
                <a:pPr lvl="0"/>
                <a:r>
                  <a:rPr b="1"/>
                  <a:t>Graph:</a:t>
                </a:r>
                <a:r>
                  <a:rPr/>
                  <a:t> The sigmoid curve shows an S-shape with asymptotes at 0 and 1.</a:t>
                </a:r>
              </a:p>
            </p:txBody>
          </p:sp>
        </mc:Choice>
      </mc:AlternateContent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Mathematics of Logistic Regression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b="1"/>
                  <a:t>Linear Model: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z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β</m:t>
                          </m:r>
                        </m:e>
                        <m:sub>
                          <m: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β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β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+</m:t>
                      </m:r>
                      <m:r>
                        <m:rPr>
                          <m:sty m:val="p"/>
                        </m:rPr>
                        <m:t>…</m:t>
                      </m:r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β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</m:oMath>
                  </m:oMathPara>
                </a14:m>
              </a:p>
              <a:p>
                <a:pPr lvl="0"/>
                <a:r>
                  <a:rPr b="1"/>
                  <a:t>Logistic Model: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=</m:t>
                          </m:r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|</m:t>
                          </m:r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1</m:t>
                          </m:r>
                        </m:num>
                        <m:den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sSup>
                            <m:e>
                              <m:r>
                                <m:t>e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sSub>
                                    <m:e>
                                      <m:r>
                                        <m:t>β</m:t>
                                      </m:r>
                                    </m:e>
                                    <m:sub>
                                      <m:r>
                                        <m:t>0</m:t>
                                      </m:r>
                                    </m:sub>
                                  </m:sSub>
                                  <m:r>
                                    <m:rPr>
                                      <m:sty m:val="p"/>
                                    </m:rPr>
                                    <m:t>+</m:t>
                                  </m:r>
                                  <m:sSub>
                                    <m:e>
                                      <m:r>
                                        <m:t>β</m:t>
                                      </m:r>
                                    </m:e>
                                    <m:sub>
                                      <m:r>
                                        <m:t>1</m:t>
                                      </m:r>
                                    </m:sub>
                                  </m:sSub>
                                  <m:sSub>
                                    <m:e>
                                      <m:r>
                                        <m:t>x</m:t>
                                      </m:r>
                                    </m:e>
                                    <m:sub>
                                      <m:r>
                                        <m:t>1</m:t>
                                      </m:r>
                                    </m:sub>
                                  </m:sSub>
                                  <m:r>
                                    <m:rPr>
                                      <m:sty m:val="p"/>
                                    </m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m:t>…</m:t>
                                  </m:r>
                                  <m:r>
                                    <m:rPr>
                                      <m:sty m:val="p"/>
                                    </m:rPr>
                                    <m:t>+</m:t>
                                  </m:r>
                                  <m:sSub>
                                    <m:e>
                                      <m:r>
                                        <m:t>β</m:t>
                                      </m:r>
                                    </m:e>
                                    <m:sub>
                                      <m:r>
                                        <m:t>n</m:t>
                                      </m:r>
                                    </m:sub>
                                  </m:sSub>
                                  <m:sSub>
                                    <m:e>
                                      <m:r>
                                        <m:t>x</m:t>
                                      </m:r>
                                    </m:e>
                                    <m:sub>
                                      <m:r>
                                        <m:t>n</m:t>
                                      </m:r>
                                    </m:sub>
                                  </m:sSub>
                                </m:e>
                              </m:d>
                            </m:sup>
                          </m:sSup>
                        </m:den>
                      </m:f>
                    </m:oMath>
                  </m:oMathPara>
                </a14:m>
              </a:p>
              <a:p>
                <a:pPr lvl="0"/>
                <a:r>
                  <a:rPr b="1"/>
                  <a:t>Log Odds Transformation: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log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f>
                            <m:fPr>
                              <m:type m:val="bar"/>
                            </m:fPr>
                            <m:num>
                              <m:r>
                                <m:t>P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y</m:t>
                                  </m:r>
                                  <m:r>
                                    <m:rPr>
                                      <m:sty m:val="p"/>
                                    </m:rPr>
                                    <m:t>=</m:t>
                                  </m:r>
                                  <m:r>
                                    <m:t>1</m:t>
                                  </m:r>
                                </m:e>
                              </m:d>
                            </m:num>
                            <m:den>
                              <m:r>
                                <m:t>1</m:t>
                              </m:r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P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y</m:t>
                                  </m:r>
                                  <m:r>
                                    <m:rPr>
                                      <m:sty m:val="p"/>
                                    </m:rPr>
                                    <m:t>=</m:t>
                                  </m:r>
                                  <m:r>
                                    <m:t>1</m:t>
                                  </m:r>
                                </m:e>
                              </m:d>
                            </m:den>
                          </m:f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β</m:t>
                          </m:r>
                        </m:e>
                        <m:sub>
                          <m: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β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+</m:t>
                      </m:r>
                      <m:r>
                        <m:rPr>
                          <m:sty m:val="p"/>
                        </m:rPr>
                        <m:t>…</m:t>
                      </m:r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β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</m:oMath>
                  </m:oMathPara>
                </a14:m>
              </a:p>
            </p:txBody>
          </p:sp>
        </mc:Choice>
      </mc:AlternateContent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Model Fitting (Maximum Likelihood)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b="1"/>
                  <a:t>Objective:</a:t>
                </a:r>
                <a:r>
                  <a:rPr/>
                  <a:t> Maximize the likelihood of observed data.</a:t>
                </a:r>
              </a:p>
              <a:p>
                <a:pPr lvl="0"/>
                <a:r>
                  <a:rPr b="1"/>
                  <a:t>Log-Likelihood Function: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ℓ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β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nary>
                        <m:naryPr>
                          <m:chr m:val="∑"/>
                          <m:limLoc m:val="undOvr"/>
                          <m:subHide m:val="off"/>
                          <m:supHide m:val="off"/>
                        </m:naryPr>
                        <m:sub>
                          <m:r>
                            <m:t>i</m:t>
                          </m:r>
                          <m:r>
                            <m:rPr>
                              <m:sty m:val="p"/>
                            </m:rPr>
                            <m:t>=</m:t>
                          </m:r>
                          <m:r>
                            <m:t>1</m:t>
                          </m:r>
                        </m:sub>
                        <m:sup>
                          <m:r>
                            <m:t>N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sSub>
                                <m:e>
                                  <m:r>
                                    <m:t>y</m:t>
                                  </m:r>
                                </m:e>
                                <m:sub>
                                  <m:r>
                                    <m:t>i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m:t>log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sSub>
                                    <m:e>
                                      <m:r>
                                        <m:t>P</m:t>
                                      </m:r>
                                    </m:e>
                                    <m:sub>
                                      <m:r>
                                        <m:t>i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+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1</m:t>
                                  </m:r>
                                  <m:r>
                                    <m:rPr>
                                      <m:sty m:val="p"/>
                                    </m:rPr>
                                    <m:t>−</m:t>
                                  </m:r>
                                  <m:sSub>
                                    <m:e>
                                      <m:r>
                                        <m:t>y</m:t>
                                      </m:r>
                                    </m:e>
                                    <m:sub>
                                      <m:r>
                                        <m:t>i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m:t>log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1</m:t>
                                  </m:r>
                                  <m:r>
                                    <m:rPr>
                                      <m:sty m:val="p"/>
                                    </m:rPr>
                                    <m:t>−</m:t>
                                  </m:r>
                                  <m:sSub>
                                    <m:e>
                                      <m:r>
                                        <m:t>P</m:t>
                                      </m:r>
                                    </m:e>
                                    <m:sub>
                                      <m:r>
                                        <m:t>i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</a:p>
              <a:p>
                <a:pPr lvl="0"/>
                <a:r>
                  <a:rPr/>
                  <a:t>Coefficients (()) are estimated using numerical optimization techniques.</a:t>
                </a:r>
              </a:p>
            </p:txBody>
          </p:sp>
        </mc:Choice>
      </mc:AlternateContent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Evaluation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Accuracy:</a:t>
            </a:r>
            <a:r>
              <a:rPr/>
              <a:t> Proportion of correctly classified instances.</a:t>
            </a:r>
          </a:p>
          <a:p>
            <a:pPr lvl="0"/>
            <a:r>
              <a:rPr b="1"/>
              <a:t>Confusion Matrix:</a:t>
            </a:r>
          </a:p>
          <a:p>
            <a:pPr lvl="1"/>
            <a:r>
              <a:rPr/>
              <a:t>True Positives, True Negatives, False Positives, False Negatives.</a:t>
            </a:r>
          </a:p>
          <a:p>
            <a:pPr lvl="0"/>
            <a:r>
              <a:rPr b="1"/>
              <a:t>Other Metrics:</a:t>
            </a:r>
          </a:p>
          <a:p>
            <a:pPr lvl="1"/>
            <a:r>
              <a:rPr/>
              <a:t>Precision</a:t>
            </a:r>
          </a:p>
          <a:p>
            <a:pPr lvl="1"/>
            <a:r>
              <a:rPr/>
              <a:t>Recall</a:t>
            </a:r>
          </a:p>
          <a:p>
            <a:pPr lvl="1"/>
            <a:r>
              <a:rPr/>
              <a:t>F1-Score</a:t>
            </a:r>
          </a:p>
          <a:p>
            <a:pPr lvl="1"/>
            <a:r>
              <a:rPr/>
              <a:t>ROC Curve and AUC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Strengths and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Strengths:</a:t>
            </a:r>
          </a:p>
          <a:p>
            <a:pPr lvl="1"/>
            <a:r>
              <a:rPr/>
              <a:t>Easy to implement and interpret.</a:t>
            </a:r>
          </a:p>
          <a:p>
            <a:pPr lvl="1"/>
            <a:r>
              <a:rPr/>
              <a:t>Works well for linearly separable data.</a:t>
            </a:r>
          </a:p>
          <a:p>
            <a:pPr lvl="0"/>
            <a:r>
              <a:rPr b="1"/>
              <a:t>Limitations:</a:t>
            </a:r>
          </a:p>
          <a:p>
            <a:pPr lvl="1"/>
            <a:r>
              <a:rPr/>
              <a:t>Assumes a linear relationship between predictors and log odds.</a:t>
            </a:r>
          </a:p>
          <a:p>
            <a:pPr lvl="1"/>
            <a:r>
              <a:rPr/>
              <a:t>May struggle with multicollinearity and outliers.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Regression: A Key Tool in Predictive Analytics</dc:title>
  <dc:creator/>
  <cp:keywords/>
  <dcterms:created xsi:type="dcterms:W3CDTF">2024-12-03T03:28:50Z</dcterms:created>
  <dcterms:modified xsi:type="dcterms:W3CDTF">2024-12-03T03:28:50Z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iblio-config">
    <vt:lpwstr>True</vt:lpwstr>
  </property>
  <property fmtid="{D5CDD505-2E9C-101B-9397-08002B2CF9AE}" pid="3" name="editor">
    <vt:lpwstr>visual</vt:lpwstr>
  </property>
  <property fmtid="{D5CDD505-2E9C-101B-9397-08002B2CF9AE}" pid="4" name="header-includes">
    <vt:lpwstr/>
  </property>
  <property fmtid="{D5CDD505-2E9C-101B-9397-08002B2CF9AE}" pid="5" name="include-after">
    <vt:lpwstr/>
  </property>
  <property fmtid="{D5CDD505-2E9C-101B-9397-08002B2CF9AE}" pid="6" name="include-before">
    <vt:lpwstr/>
  </property>
  <property fmtid="{D5CDD505-2E9C-101B-9397-08002B2CF9AE}" pid="7" name="labels">
    <vt:lpwstr/>
  </property>
  <property fmtid="{D5CDD505-2E9C-101B-9397-08002B2CF9AE}" pid="8" name="toc-title">
    <vt:lpwstr>Table of contents</vt:lpwstr>
  </property>
</Properties>
</file>